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3" r:id="rId1"/>
    <p:sldMasterId id="2147484129" r:id="rId2"/>
    <p:sldMasterId id="2147484131" r:id="rId3"/>
    <p:sldMasterId id="2147484133" r:id="rId4"/>
    <p:sldMasterId id="2147484146" r:id="rId5"/>
    <p:sldMasterId id="2147484154" r:id="rId6"/>
    <p:sldMasterId id="2147484160" r:id="rId7"/>
    <p:sldMasterId id="2147484164" r:id="rId8"/>
    <p:sldMasterId id="2147484169" r:id="rId9"/>
  </p:sldMasterIdLst>
  <p:notesMasterIdLst>
    <p:notesMasterId r:id="rId60"/>
  </p:notesMasterIdLst>
  <p:handoutMasterIdLst>
    <p:handoutMasterId r:id="rId61"/>
  </p:handoutMasterIdLst>
  <p:sldIdLst>
    <p:sldId id="646" r:id="rId10"/>
    <p:sldId id="627" r:id="rId11"/>
    <p:sldId id="553" r:id="rId12"/>
    <p:sldId id="343" r:id="rId13"/>
    <p:sldId id="554" r:id="rId14"/>
    <p:sldId id="681" r:id="rId15"/>
    <p:sldId id="680" r:id="rId16"/>
    <p:sldId id="555" r:id="rId17"/>
    <p:sldId id="682" r:id="rId18"/>
    <p:sldId id="683" r:id="rId19"/>
    <p:sldId id="556" r:id="rId20"/>
    <p:sldId id="613" r:id="rId21"/>
    <p:sldId id="559" r:id="rId22"/>
    <p:sldId id="652" r:id="rId23"/>
    <p:sldId id="651" r:id="rId24"/>
    <p:sldId id="560" r:id="rId25"/>
    <p:sldId id="558" r:id="rId26"/>
    <p:sldId id="691" r:id="rId27"/>
    <p:sldId id="667" r:id="rId28"/>
    <p:sldId id="668" r:id="rId29"/>
    <p:sldId id="684" r:id="rId30"/>
    <p:sldId id="685" r:id="rId31"/>
    <p:sldId id="661" r:id="rId32"/>
    <p:sldId id="662" r:id="rId33"/>
    <p:sldId id="663" r:id="rId34"/>
    <p:sldId id="664" r:id="rId35"/>
    <p:sldId id="669" r:id="rId36"/>
    <p:sldId id="670" r:id="rId37"/>
    <p:sldId id="624" r:id="rId38"/>
    <p:sldId id="565" r:id="rId39"/>
    <p:sldId id="665" r:id="rId40"/>
    <p:sldId id="666" r:id="rId41"/>
    <p:sldId id="566" r:id="rId42"/>
    <p:sldId id="567" r:id="rId43"/>
    <p:sldId id="686" r:id="rId44"/>
    <p:sldId id="687" r:id="rId45"/>
    <p:sldId id="657" r:id="rId46"/>
    <p:sldId id="658" r:id="rId47"/>
    <p:sldId id="568" r:id="rId48"/>
    <p:sldId id="641" r:id="rId49"/>
    <p:sldId id="642" r:id="rId50"/>
    <p:sldId id="659" r:id="rId51"/>
    <p:sldId id="660" r:id="rId52"/>
    <p:sldId id="656" r:id="rId53"/>
    <p:sldId id="655" r:id="rId54"/>
    <p:sldId id="643" r:id="rId55"/>
    <p:sldId id="644" r:id="rId56"/>
    <p:sldId id="654" r:id="rId57"/>
    <p:sldId id="653" r:id="rId58"/>
    <p:sldId id="690" r:id="rId5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E370F910-13BF-403E-99B9-03CD8C4C6E32}">
          <p14:sldIdLst>
            <p14:sldId id="646"/>
          </p14:sldIdLst>
        </p14:section>
        <p14:section name="Table of Contents" id="{21FE1D97-99E7-4327-8A11-5AE1A9D8D41D}">
          <p14:sldIdLst>
            <p14:sldId id="627"/>
          </p14:sldIdLst>
        </p14:section>
        <p14:section name="Competitive Recruitment" id="{8476F21F-D5A1-4AEF-A7E0-95F0D6DF2829}">
          <p14:sldIdLst>
            <p14:sldId id="553"/>
            <p14:sldId id="343"/>
            <p14:sldId id="554"/>
            <p14:sldId id="681"/>
            <p14:sldId id="680"/>
            <p14:sldId id="555"/>
            <p14:sldId id="682"/>
            <p14:sldId id="683"/>
            <p14:sldId id="556"/>
          </p14:sldIdLst>
        </p14:section>
        <p14:section name="Examinations" id="{336B2255-9E82-4985-A85A-D0B9616A53E7}">
          <p14:sldIdLst>
            <p14:sldId id="613"/>
            <p14:sldId id="559"/>
            <p14:sldId id="652"/>
            <p14:sldId id="651"/>
            <p14:sldId id="560"/>
            <p14:sldId id="558"/>
            <p14:sldId id="691"/>
            <p14:sldId id="667"/>
            <p14:sldId id="668"/>
            <p14:sldId id="684"/>
            <p14:sldId id="685"/>
            <p14:sldId id="661"/>
            <p14:sldId id="662"/>
            <p14:sldId id="663"/>
            <p14:sldId id="664"/>
            <p14:sldId id="669"/>
            <p14:sldId id="670"/>
          </p14:sldIdLst>
        </p14:section>
        <p14:section name="Eligible Lists" id="{F76F1C73-F8D8-421A-A2BF-CEAC541A2875}">
          <p14:sldIdLst>
            <p14:sldId id="624"/>
            <p14:sldId id="565"/>
            <p14:sldId id="665"/>
            <p14:sldId id="666"/>
            <p14:sldId id="566"/>
            <p14:sldId id="567"/>
            <p14:sldId id="686"/>
            <p14:sldId id="687"/>
            <p14:sldId id="657"/>
            <p14:sldId id="658"/>
            <p14:sldId id="568"/>
            <p14:sldId id="641"/>
            <p14:sldId id="642"/>
            <p14:sldId id="659"/>
            <p14:sldId id="660"/>
            <p14:sldId id="656"/>
            <p14:sldId id="655"/>
            <p14:sldId id="643"/>
            <p14:sldId id="644"/>
            <p14:sldId id="654"/>
            <p14:sldId id="653"/>
          </p14:sldIdLst>
        </p14:section>
        <p14:section name="Closing" id="{ACE4C563-6497-4309-833A-DE0B4CF52759}">
          <p14:sldIdLst>
            <p14:sldId id="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ally, Maria (CS)" initials="KM(" lastIdx="14" clrIdx="0">
    <p:extLst>
      <p:ext uri="{19B8F6BF-5375-455C-9EA6-DF929625EA0E}">
        <p15:presenceInfo xmlns:p15="http://schemas.microsoft.com/office/powerpoint/2012/main" userId="S::Maria.Kenneally@cs.ny.gov::4d24b795-7ddd-4ec8-be31-baaf669cb8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3"/>
    <a:srgbClr val="FFFF57"/>
    <a:srgbClr val="663300"/>
    <a:srgbClr val="333300"/>
    <a:srgbClr val="FFCC99"/>
    <a:srgbClr val="FF9900"/>
    <a:srgbClr val="FF6600"/>
    <a:srgbClr val="FFCC66"/>
    <a:srgbClr val="FFCC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 autoAdjust="0"/>
    <p:restoredTop sz="57490" autoAdjust="0"/>
  </p:normalViewPr>
  <p:slideViewPr>
    <p:cSldViewPr>
      <p:cViewPr varScale="1">
        <p:scale>
          <a:sx n="38" d="100"/>
          <a:sy n="38" d="100"/>
        </p:scale>
        <p:origin x="2380" y="44"/>
      </p:cViewPr>
      <p:guideLst>
        <p:guide orient="horz" pos="8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-6192"/>
    </p:cViewPr>
  </p:sorterViewPr>
  <p:notesViewPr>
    <p:cSldViewPr>
      <p:cViewPr varScale="1">
        <p:scale>
          <a:sx n="54" d="100"/>
          <a:sy n="54" d="100"/>
        </p:scale>
        <p:origin x="2874" y="78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3AF290FD-5689-4A50-83DB-A1184E4A3AEF}" type="datetime1">
              <a:rPr lang="en-US"/>
              <a:pPr>
                <a:defRPr/>
              </a:pPr>
              <a:t>1/3/2023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>
              <a:defRPr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E736AFA3-E696-4166-A0BF-A7C6DFF14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41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20490C4-CF7E-4428-A1B0-3568FE344B75}" type="datetime1">
              <a:rPr lang="en-US"/>
              <a:pPr>
                <a:defRPr/>
              </a:pPr>
              <a:t>1/3/2023</a:t>
            </a:fld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392"/>
            <a:ext cx="5140960" cy="418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Oswego 101 training modified-A.ppt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AF9AE6B-BC69-4025-8E5C-025A9B57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35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9AE6B-BC69-4025-8E5C-025A9B5746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8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1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00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18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64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4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97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1524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6781800" cy="4864768"/>
          </a:xfrm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324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585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60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0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2781"/>
          </a:xfrm>
          <a:prstGeom prst="rect">
            <a:avLst/>
          </a:prstGeom>
        </p:spPr>
        <p:txBody>
          <a:bodyPr lIns="93177" tIns="46589" rIns="93177" bIns="46589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859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45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200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64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456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62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06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00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9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05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8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14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3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00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76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05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56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342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631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99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73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29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28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xfrm>
            <a:off x="1066800" y="4415724"/>
            <a:ext cx="5140960" cy="4182176"/>
          </a:xfrm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9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6721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48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704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3186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03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4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214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217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62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23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8979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9AE6B-BC69-4025-8E5C-025A9B5746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42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3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60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4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4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15896"/>
      </p:ext>
    </p:extLst>
  </p:cSld>
  <p:clrMapOvr>
    <a:masterClrMapping/>
  </p:clrMapOvr>
  <p:transition spd="slow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  <p:transition spd="slow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  <p:transition spd="slow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  <p:transition spd="slow"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  <p:transition spd="slow"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3181"/>
      </p:ext>
    </p:extLst>
  </p:cSld>
  <p:clrMapOvr>
    <a:masterClrMapping/>
  </p:clrMapOvr>
  <p:transition spd="slow"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8"/>
            <a:ext cx="20574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8"/>
            <a:ext cx="60198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  <p:transition spd="slow" advClick="0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554437"/>
      </p:ext>
    </p:extLst>
  </p:cSld>
  <p:clrMapOvr>
    <a:masterClrMapping/>
  </p:clrMapOvr>
  <p:transition spd="slow" advClick="0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912230"/>
      </p:ext>
    </p:extLst>
  </p:cSld>
  <p:clrMapOvr>
    <a:masterClrMapping/>
  </p:clrMapOvr>
  <p:transition spd="slow" advClick="0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5F8FFB0-057B-45B1-AB9C-35D690293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5900"/>
      </p:ext>
    </p:extLst>
  </p:cSld>
  <p:clrMapOvr>
    <a:masterClrMapping/>
  </p:clrMapOvr>
  <p:transition spd="slow" advClick="0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CC784AA-F6B5-4DCB-A783-8C328A40B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654"/>
      </p:ext>
    </p:extLst>
  </p:cSld>
  <p:clrMapOvr>
    <a:masterClrMapping/>
  </p:clrMapOvr>
  <p:transition spd="slow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233418-8411-4EED-9380-DD4F0F074E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49117"/>
      </p:ext>
    </p:extLst>
  </p:cSld>
  <p:clrMapOvr>
    <a:masterClrMapping/>
  </p:clrMapOvr>
  <p:transition spd="slow" advClick="0"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78B7139B-985D-435C-9A58-70D673053B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3943"/>
      </p:ext>
    </p:extLst>
  </p:cSld>
  <p:clrMapOvr>
    <a:masterClrMapping/>
  </p:clrMapOvr>
  <p:transition spd="slow" advClick="0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364787"/>
      </p:ext>
    </p:extLst>
  </p:cSld>
  <p:clrMapOvr>
    <a:masterClrMapping/>
  </p:clrMapOvr>
  <p:transition spd="slow" advClick="0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771"/>
      </p:ext>
    </p:extLst>
  </p:cSld>
  <p:clrMapOvr>
    <a:masterClrMapping/>
  </p:clrMapOvr>
  <p:transition spd="slow" advClick="0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980932"/>
      </p:ext>
    </p:extLst>
  </p:cSld>
  <p:clrMapOvr>
    <a:masterClrMapping/>
  </p:clrMapOvr>
  <p:transition spd="slow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233418-8411-4EED-9380-DD4F0F074E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59011"/>
      </p:ext>
    </p:extLst>
  </p:cSld>
  <p:clrMapOvr>
    <a:masterClrMapping/>
  </p:clrMapOvr>
  <p:transition spd="slow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A9A626-5D45-45AC-AD7A-9CB25D47A2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02252"/>
      </p:ext>
    </p:extLst>
  </p:cSld>
  <p:clrMapOvr>
    <a:masterClrMapping/>
  </p:clrMapOvr>
  <p:transition spd="slow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9E03C-E536-4537-8A99-DD46B5FD3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8873"/>
      </p:ext>
    </p:extLst>
  </p:cSld>
  <p:clrMapOvr>
    <a:masterClrMapping/>
  </p:clrMapOvr>
  <p:transition spd="slow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6492"/>
      </p:ext>
    </p:extLst>
  </p:cSld>
  <p:clrMapOvr>
    <a:masterClrMapping/>
  </p:clrMapOvr>
  <p:transition spd="slow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639E-C440-438D-B8CA-EFA42A2CC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3639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38982"/>
      </p:ext>
    </p:extLst>
  </p:cSld>
  <p:clrMapOvr>
    <a:masterClrMapping/>
  </p:clrMapOvr>
  <p:transition spd="slow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E4CAE-84EB-45B3-BBE3-CA68E815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3639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0278"/>
      </p:ext>
    </p:extLst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95"/>
            <a:ext cx="7772400" cy="1468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  <p:transition spd="slow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7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  <p:transition spd="slow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  <p:transition spd="slow" advClick="0" advTm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1E1D-7280-49D6-A2E2-CE63FE17EF1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CAC6D-BD82-4571-9E34-C1EFF11A94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953000"/>
            <a:ext cx="9144000" cy="1981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9144000" cy="101600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7108"/>
            <a:ext cx="4267200" cy="13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108200"/>
            <a:ext cx="5334000" cy="36576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2053939"/>
            <a:ext cx="533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"/>
          <p:cNvSpPr txBox="1">
            <a:spLocks/>
          </p:cNvSpPr>
          <p:nvPr/>
        </p:nvSpPr>
        <p:spPr>
          <a:xfrm>
            <a:off x="152400" y="1174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40F40-957F-429B-BF36-B42CA41DE130}" type="datetime4">
              <a:rPr lang="en-US" sz="1200" smtClean="0">
                <a:solidFill>
                  <a:srgbClr val="002D73"/>
                </a:solidFill>
              </a:rPr>
              <a:pPr/>
              <a:t>January 3, 2023</a:t>
            </a:fld>
            <a:endParaRPr lang="en-US" sz="1200" dirty="0">
              <a:solidFill>
                <a:srgbClr val="002D73"/>
              </a:solidFill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0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152400" y="1174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40F40-957F-429B-BF36-B42CA41DE130}" type="datetime4">
              <a:rPr lang="en-US" sz="1200" smtClean="0"/>
              <a:pPr/>
              <a:t>January 3, 2023</a:t>
            </a:fld>
            <a:endParaRPr lang="en-US" sz="12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FCE08F-7ED3-43AB-97F9-2353E69382AE}" type="datetimeFigureOut">
              <a:rPr lang="en-US"/>
              <a:pPr>
                <a:defRPr/>
              </a:pPr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21EBACE-33B6-416D-B0C7-A1A3D6046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953000"/>
            <a:ext cx="9144000" cy="1981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953000"/>
            <a:ext cx="9144000" cy="101600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57200" y="5257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5128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400"/>
            <a:ext cx="42672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75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</p:sldLayoutIdLst>
  <p:transition spd="slow"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108200"/>
            <a:ext cx="5334000" cy="36576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2053938"/>
            <a:ext cx="533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2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83126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Date Placeholder 1"/>
          <p:cNvSpPr txBox="1">
            <a:spLocks/>
          </p:cNvSpPr>
          <p:nvPr userDrawn="1"/>
        </p:nvSpPr>
        <p:spPr>
          <a:xfrm>
            <a:off x="152400" y="1174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24" name="Slide Number Placeholder 3"/>
          <p:cNvSpPr txBox="1">
            <a:spLocks/>
          </p:cNvSpPr>
          <p:nvPr userDrawn="1"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ransition spd="slow" advClick="0" advTm="0"/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126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Date Placeholder 1"/>
          <p:cNvSpPr txBox="1">
            <a:spLocks/>
          </p:cNvSpPr>
          <p:nvPr/>
        </p:nvSpPr>
        <p:spPr>
          <a:xfrm>
            <a:off x="152400" y="1174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</p:sldLayoutIdLst>
  <p:transition spd="slow" advClick="0" advTm="0"/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" Target="slide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2.xml"/><Relationship Id="rId5" Type="http://schemas.openxmlformats.org/officeDocument/2006/relationships/slide" Target="slide3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nysenate.gov/legislation/laws/PBO" TargetMode="External"/><Relationship Id="rId5" Type="http://schemas.openxmlformats.org/officeDocument/2006/relationships/hyperlink" Target="https://www.nysenate.gov/legislation/laws/CONSOLIDATED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testing/faqs.cfm#q3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22.xml"/><Relationship Id="rId21" Type="http://schemas.openxmlformats.org/officeDocument/2006/relationships/slide" Target="slide13.xml"/><Relationship Id="rId7" Type="http://schemas.openxmlformats.org/officeDocument/2006/relationships/slide" Target="slide30.xml"/><Relationship Id="rId12" Type="http://schemas.openxmlformats.org/officeDocument/2006/relationships/slide" Target="slide12.xml"/><Relationship Id="rId17" Type="http://schemas.openxmlformats.org/officeDocument/2006/relationships/slide" Target="slide5.xml"/><Relationship Id="rId2" Type="http://schemas.openxmlformats.org/officeDocument/2006/relationships/audio" Target="../media/media2.m4a"/><Relationship Id="rId16" Type="http://schemas.openxmlformats.org/officeDocument/2006/relationships/slide" Target="slide32.xml"/><Relationship Id="rId20" Type="http://schemas.openxmlformats.org/officeDocument/2006/relationships/slide" Target="slide15.xml"/><Relationship Id="rId1" Type="http://schemas.microsoft.com/office/2007/relationships/media" Target="../media/media2.m4a"/><Relationship Id="rId6" Type="http://schemas.openxmlformats.org/officeDocument/2006/relationships/slide" Target="slide16.xml"/><Relationship Id="rId11" Type="http://schemas.openxmlformats.org/officeDocument/2006/relationships/slide" Target="slide40.xml"/><Relationship Id="rId5" Type="http://schemas.openxmlformats.org/officeDocument/2006/relationships/slide" Target="slide29.xml"/><Relationship Id="rId15" Type="http://schemas.openxmlformats.org/officeDocument/2006/relationships/slide" Target="slide4.xml"/><Relationship Id="rId23" Type="http://schemas.openxmlformats.org/officeDocument/2006/relationships/image" Target="../media/image4.png"/><Relationship Id="rId10" Type="http://schemas.openxmlformats.org/officeDocument/2006/relationships/slide" Target="slide39.xml"/><Relationship Id="rId19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openxmlformats.org/officeDocument/2006/relationships/slide" Target="slide34.xml"/><Relationship Id="rId14" Type="http://schemas.openxmlformats.org/officeDocument/2006/relationships/slide" Target="slide36.xml"/><Relationship Id="rId22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cs.ny.gov/jobseeker/local/faqs.cfm" TargetMode="External"/><Relationship Id="rId5" Type="http://schemas.openxmlformats.org/officeDocument/2006/relationships/hyperlink" Target="https://www.nysenate.gov/legislation/laws/CVS/52" TargetMode="Externa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61" TargetMode="Externa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hyperlink" Target="https://www.cs.ny.gov/jobseeker/local/faqs.cfm" TargetMode="External"/><Relationship Id="rId5" Type="http://schemas.openxmlformats.org/officeDocument/2006/relationships/hyperlink" Target="https://www.nysenate.gov/legislation/laws/CVS/61" TargetMode="External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/faqs.cfm" TargetMode="External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23" TargetMode="Externa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www.cs.ny.gov/jobseeker/local.cfm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081D85-6FB4-43AF-B7FF-27558456371F}"/>
              </a:ext>
            </a:extLst>
          </p:cNvPr>
          <p:cNvSpPr txBox="1"/>
          <p:nvPr/>
        </p:nvSpPr>
        <p:spPr>
          <a:xfrm>
            <a:off x="533400" y="5257797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Competitive Recruitment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B5888-7686-4486-8175-C5706588E6FD}"/>
              </a:ext>
            </a:extLst>
          </p:cNvPr>
          <p:cNvSpPr txBox="1"/>
          <p:nvPr/>
        </p:nvSpPr>
        <p:spPr>
          <a:xfrm>
            <a:off x="4762502" y="5257797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Examinations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8D601-1DF9-458E-AB90-CDA7D14C4E1F}"/>
              </a:ext>
            </a:extLst>
          </p:cNvPr>
          <p:cNvSpPr txBox="1"/>
          <p:nvPr/>
        </p:nvSpPr>
        <p:spPr>
          <a:xfrm>
            <a:off x="2647950" y="594360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Eligible Lists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">
            <a:hlinkClick r:id="" action="ppaction://media"/>
            <a:extLst>
              <a:ext uri="{FF2B5EF4-FFF2-40B4-BE49-F238E27FC236}">
                <a16:creationId xmlns:a16="http://schemas.microsoft.com/office/drawing/2014/main" id="{B9D1994D-6484-4CB8-A2F9-7377F99CA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59436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61316-1F98-4C1F-8C48-EE9EDBB56EE4}"/>
              </a:ext>
            </a:extLst>
          </p:cNvPr>
          <p:cNvSpPr txBox="1"/>
          <p:nvPr/>
        </p:nvSpPr>
        <p:spPr>
          <a:xfrm>
            <a:off x="152400" y="2273586"/>
            <a:ext cx="8839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Positions in Local Government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 of 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6006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1166018"/>
            <a:ext cx="88773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Can I appoint a provisional if I run out of residents?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600" i="1" dirty="0"/>
              <a:t>No. You must go to the whole list.</a:t>
            </a:r>
            <a:endParaRPr lang="en-US" sz="2600" i="1" dirty="0">
              <a:hlinkClick r:id="rId5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647CBB-5926-4BD0-BEF7-0AAB753E0B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0">
            <a:hlinkClick r:id="" action="ppaction://media"/>
            <a:extLst>
              <a:ext uri="{FF2B5EF4-FFF2-40B4-BE49-F238E27FC236}">
                <a16:creationId xmlns:a16="http://schemas.microsoft.com/office/drawing/2014/main" id="{286F0161-3FC1-4389-8FE9-984E48DE4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035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9038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6601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RESIDENCE REQUIREMENTS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dirty="0"/>
              <a:t>POST-APPOINTMENT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>
              <a:lnSpc>
                <a:spcPct val="90000"/>
              </a:lnSpc>
            </a:pPr>
            <a:r>
              <a:rPr lang="en-US" sz="2800" dirty="0"/>
              <a:t>May be set by local law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Cannot conflict with </a:t>
            </a:r>
            <a:r>
              <a:rPr lang="en-US" sz="2800" dirty="0">
                <a:hlinkClick r:id="rId5"/>
              </a:rPr>
              <a:t>State Law</a:t>
            </a:r>
            <a:endParaRPr lang="en-US" sz="2800" dirty="0"/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800" dirty="0">
                <a:hlinkClick r:id="rId6"/>
              </a:rPr>
              <a:t>Public Officers Law</a:t>
            </a: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21172-F93A-4D48-8543-2D8DB045A6FF}"/>
              </a:ext>
            </a:extLst>
          </p:cNvPr>
          <p:cNvSpPr txBox="1"/>
          <p:nvPr/>
        </p:nvSpPr>
        <p:spPr>
          <a:xfrm>
            <a:off x="6934200" y="1737518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0F7924D-6DE6-4CA7-9E15-AC842100C25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1">
            <a:hlinkClick r:id="" action="ppaction://media"/>
            <a:extLst>
              <a:ext uri="{FF2B5EF4-FFF2-40B4-BE49-F238E27FC236}">
                <a16:creationId xmlns:a16="http://schemas.microsoft.com/office/drawing/2014/main" id="{B90C1231-2218-462C-AD34-20F003011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6035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666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Examinations</a:t>
            </a:r>
          </a:p>
        </p:txBody>
      </p:sp>
      <p:pic>
        <p:nvPicPr>
          <p:cNvPr id="3" name="b12">
            <a:hlinkClick r:id="" action="ppaction://media"/>
            <a:extLst>
              <a:ext uri="{FF2B5EF4-FFF2-40B4-BE49-F238E27FC236}">
                <a16:creationId xmlns:a16="http://schemas.microsoft.com/office/drawing/2014/main" id="{4CE8B696-6DEF-4DF2-AFEF-D7F9E64DB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9322"/>
      </p:ext>
    </p:extLst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9144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are civil service exams for local government different from civil service exams for State government?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EB4F8-9FAC-4CD0-A218-8134CA87127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odd">
            <a:hlinkClick r:id="" action="ppaction://media"/>
            <a:extLst>
              <a:ext uri="{FF2B5EF4-FFF2-40B4-BE49-F238E27FC236}">
                <a16:creationId xmlns:a16="http://schemas.microsoft.com/office/drawing/2014/main" id="{DFC7597A-DF76-4C6D-BAD3-08E07BE33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3018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8773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are civil service exams for local government different from civil service exams for State government?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State exams are held by the State Department of Civil Service to fill positions in State government.</a:t>
            </a:r>
            <a:endParaRPr lang="en-US" sz="2400" i="1" dirty="0"/>
          </a:p>
          <a:p>
            <a:pPr>
              <a:buFontTx/>
              <a:buChar char="-"/>
            </a:pPr>
            <a:endParaRPr lang="en-US" sz="600" i="1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Local exams are held by local civil service agencies to fill positions in local governments such as counties, cities, towns, villages, and school districts.</a:t>
            </a:r>
            <a:endParaRPr lang="en-US" sz="2400" i="1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EB4F8-9FAC-4CD0-A218-8134CA87127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14">
            <a:hlinkClick r:id="" action="ppaction://media"/>
            <a:extLst>
              <a:ext uri="{FF2B5EF4-FFF2-40B4-BE49-F238E27FC236}">
                <a16:creationId xmlns:a16="http://schemas.microsoft.com/office/drawing/2014/main" id="{2C2D203F-113F-4246-9BF2-6E4046F05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5893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75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839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EXAMINATION ROLES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r>
              <a:rPr lang="en-US" sz="2800" u="sng" dirty="0"/>
              <a:t>New York State Department of Civil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Produces examinations and provides materials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Develops Master Examination Schedule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Produces decentralized examinations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100" dirty="0"/>
          </a:p>
          <a:p>
            <a:r>
              <a:rPr lang="en-US" sz="2800" u="sng" dirty="0"/>
              <a:t>Local Civil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Orders, announces and administers examinations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570B5-9411-48AE-AC61-AABABA8BF233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15">
            <a:hlinkClick r:id="" action="ppaction://media"/>
            <a:extLst>
              <a:ext uri="{FF2B5EF4-FFF2-40B4-BE49-F238E27FC236}">
                <a16:creationId xmlns:a16="http://schemas.microsoft.com/office/drawing/2014/main" id="{B1F27941-54C6-49D1-AF7F-51B68B85B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6984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22831"/>
            <a:ext cx="4419600" cy="40687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1. Class specification reviewed</a:t>
            </a:r>
          </a:p>
          <a:p>
            <a:pPr marL="0" lvl="0" indent="0">
              <a:buNone/>
            </a:pPr>
            <a:r>
              <a:rPr lang="en-US" sz="1800" i="1" dirty="0">
                <a:solidFill>
                  <a:prstClr val="black"/>
                </a:solidFill>
              </a:rPr>
              <a:t>Local Civil Service &amp; Appointing Authority</a:t>
            </a:r>
          </a:p>
          <a:p>
            <a:pPr marL="0" lvl="0" indent="0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2. Examination ordered</a:t>
            </a:r>
          </a:p>
          <a:p>
            <a:pPr marL="0" lvl="0" indent="0">
              <a:buNone/>
            </a:pPr>
            <a:r>
              <a:rPr lang="en-US" sz="1800" i="1" dirty="0">
                <a:solidFill>
                  <a:prstClr val="black"/>
                </a:solidFill>
              </a:rPr>
              <a:t>Local Civil Service</a:t>
            </a:r>
          </a:p>
          <a:p>
            <a:pPr marL="0" lvl="0" indent="0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3. Tentative scope developed and transmitted</a:t>
            </a:r>
          </a:p>
          <a:p>
            <a:pPr marL="0" lvl="0" indent="0">
              <a:buNone/>
            </a:pPr>
            <a:r>
              <a:rPr lang="en-US" sz="1800" i="1" dirty="0">
                <a:solidFill>
                  <a:prstClr val="black"/>
                </a:solidFill>
              </a:rPr>
              <a:t>NYSDCS</a:t>
            </a:r>
          </a:p>
          <a:p>
            <a:pPr marL="609600" lvl="0" indent="-609600">
              <a:buFont typeface="Wingdings" pitchFamily="2" charset="2"/>
              <a:buAutoNum type="arabicPeriod"/>
            </a:pPr>
            <a:endParaRPr lang="en-US" sz="900" dirty="0">
              <a:solidFill>
                <a:prstClr val="black"/>
              </a:solidFill>
            </a:endParaRPr>
          </a:p>
          <a:p>
            <a:pPr marL="609600" lvl="0" indent="-609600">
              <a:buFont typeface="Wingdings" pitchFamily="2" charset="2"/>
              <a:buAutoNum type="arabicPeriod"/>
            </a:pPr>
            <a:endParaRPr lang="en-US" sz="900" dirty="0">
              <a:solidFill>
                <a:prstClr val="black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5AFB77-FAE2-4BF1-B355-400D5617AC87}"/>
              </a:ext>
            </a:extLst>
          </p:cNvPr>
          <p:cNvSpPr txBox="1"/>
          <p:nvPr/>
        </p:nvSpPr>
        <p:spPr>
          <a:xfrm>
            <a:off x="5105400" y="2222831"/>
            <a:ext cx="3810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Review and comment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Appointing Authority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Announcement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Civil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Civil Service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58A05D-6F7C-40AB-87DE-8C1290C609DC}"/>
              </a:ext>
            </a:extLst>
          </p:cNvPr>
          <p:cNvSpPr txBox="1"/>
          <p:nvPr/>
        </p:nvSpPr>
        <p:spPr>
          <a:xfrm>
            <a:off x="2362200" y="1522995"/>
            <a:ext cx="4648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DF7EA-436B-4D99-861C-1C1A49A13DC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16">
            <a:hlinkClick r:id="" action="ppaction://media"/>
            <a:extLst>
              <a:ext uri="{FF2B5EF4-FFF2-40B4-BE49-F238E27FC236}">
                <a16:creationId xmlns:a16="http://schemas.microsoft.com/office/drawing/2014/main" id="{FB129315-88CC-4E60-B677-52A9E655E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297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47676" y="812598"/>
            <a:ext cx="8229600" cy="12753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 algn="ctr">
              <a:buNone/>
            </a:pPr>
            <a:r>
              <a:rPr lang="en-US" sz="2800" b="1" u="sng" dirty="0"/>
              <a:t>EXAMINATION TYPES</a:t>
            </a:r>
          </a:p>
          <a:p>
            <a:endParaRPr lang="en-US" sz="1050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FC40B-4373-4E2F-B086-F6864D45CBDD}"/>
              </a:ext>
            </a:extLst>
          </p:cNvPr>
          <p:cNvSpPr txBox="1"/>
          <p:nvPr/>
        </p:nvSpPr>
        <p:spPr>
          <a:xfrm>
            <a:off x="542925" y="2087981"/>
            <a:ext cx="7905750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Choice, Essay,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endParaRPr lang="en-US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Training-and-Experience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(T&amp;E)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places value on certain training and experience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rated on their ability to perform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DEAFC-1431-40DA-BE0C-DD92D313E39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17">
            <a:hlinkClick r:id="" action="ppaction://media"/>
            <a:extLst>
              <a:ext uri="{FF2B5EF4-FFF2-40B4-BE49-F238E27FC236}">
                <a16:creationId xmlns:a16="http://schemas.microsoft.com/office/drawing/2014/main" id="{360F44DE-F070-46C8-A74F-E0D479543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175" y="5435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1505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47676" y="812598"/>
            <a:ext cx="8229600" cy="12753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 algn="ctr">
              <a:buNone/>
            </a:pPr>
            <a:r>
              <a:rPr lang="en-US" sz="2800" b="1" u="sng" dirty="0"/>
              <a:t>EXAMINATION TYPES</a:t>
            </a:r>
          </a:p>
          <a:p>
            <a:endParaRPr lang="en-US" sz="1050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1D32F-32E7-48C3-A376-927FC2D1BB34}"/>
              </a:ext>
            </a:extLst>
          </p:cNvPr>
          <p:cNvSpPr txBox="1"/>
          <p:nvPr/>
        </p:nvSpPr>
        <p:spPr>
          <a:xfrm>
            <a:off x="4743450" y="2351442"/>
            <a:ext cx="4095750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employees in lower-level titles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3E7184-966B-467D-A085-23BDAFD0D18E}"/>
              </a:ext>
            </a:extLst>
          </p:cNvPr>
          <p:cNvCxnSpPr/>
          <p:nvPr/>
        </p:nvCxnSpPr>
        <p:spPr>
          <a:xfrm>
            <a:off x="4562476" y="2209800"/>
            <a:ext cx="0" cy="4622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4DEAFC-1431-40DA-BE0C-DD92D313E39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17">
            <a:hlinkClick r:id="" action="ppaction://media"/>
            <a:extLst>
              <a:ext uri="{FF2B5EF4-FFF2-40B4-BE49-F238E27FC236}">
                <a16:creationId xmlns:a16="http://schemas.microsoft.com/office/drawing/2014/main" id="{360F44DE-F070-46C8-A74F-E0D479543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8175" y="5435802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22810-EFAC-480D-BD34-68FF631EB271}"/>
              </a:ext>
            </a:extLst>
          </p:cNvPr>
          <p:cNvSpPr txBox="1"/>
          <p:nvPr/>
        </p:nvSpPr>
        <p:spPr>
          <a:xfrm>
            <a:off x="6467476" y="1706981"/>
            <a:ext cx="91439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(cont’d)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8A813-C25D-4654-A509-3688BD2A273D}"/>
              </a:ext>
            </a:extLst>
          </p:cNvPr>
          <p:cNvSpPr txBox="1"/>
          <p:nvPr/>
        </p:nvSpPr>
        <p:spPr>
          <a:xfrm>
            <a:off x="257178" y="2367179"/>
            <a:ext cx="4095750" cy="303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Competitive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used to fill entry-level positions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anyone who meets qualifications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38546-E7E2-4175-A408-721F7346B802}"/>
              </a:ext>
            </a:extLst>
          </p:cNvPr>
          <p:cNvSpPr txBox="1"/>
          <p:nvPr/>
        </p:nvSpPr>
        <p:spPr>
          <a:xfrm>
            <a:off x="4338640" y="4099831"/>
            <a:ext cx="259555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line</a:t>
            </a:r>
          </a:p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generic root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333C83-A7DF-45D9-B793-E40D51ECEFFE}"/>
              </a:ext>
            </a:extLst>
          </p:cNvPr>
          <p:cNvSpPr txBox="1"/>
          <p:nvPr/>
        </p:nvSpPr>
        <p:spPr>
          <a:xfrm>
            <a:off x="6629400" y="4115096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 lines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FC5220-EAB4-4F0E-A9A7-BAF719F75CB2}"/>
              </a:ext>
            </a:extLst>
          </p:cNvPr>
          <p:cNvCxnSpPr>
            <a:endCxn id="11" idx="0"/>
          </p:cNvCxnSpPr>
          <p:nvPr/>
        </p:nvCxnSpPr>
        <p:spPr>
          <a:xfrm flipH="1">
            <a:off x="5636420" y="3687192"/>
            <a:ext cx="831056" cy="4126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D73A4-3EDD-446E-A377-BE91E2C7F0B0}"/>
              </a:ext>
            </a:extLst>
          </p:cNvPr>
          <p:cNvCxnSpPr>
            <a:cxnSpLocks/>
          </p:cNvCxnSpPr>
          <p:nvPr/>
        </p:nvCxnSpPr>
        <p:spPr>
          <a:xfrm flipH="1" flipV="1">
            <a:off x="6791325" y="3687192"/>
            <a:ext cx="1002505" cy="391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58053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are written-test scores determined?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44DEE6B0-DA64-4A4C-A8C8-5EC2B9B06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516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55E94-7BD7-4CDC-A99A-7246B4136D7A}"/>
              </a:ext>
            </a:extLst>
          </p:cNvPr>
          <p:cNvSpPr txBox="1"/>
          <p:nvPr/>
        </p:nvSpPr>
        <p:spPr>
          <a:xfrm>
            <a:off x="0" y="144668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F0E65-4914-4E5E-9811-80CAB0043087}"/>
              </a:ext>
            </a:extLst>
          </p:cNvPr>
          <p:cNvSpPr txBox="1"/>
          <p:nvPr/>
        </p:nvSpPr>
        <p:spPr>
          <a:xfrm>
            <a:off x="0" y="458939"/>
            <a:ext cx="8686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 of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BCBF0-3984-490D-BA5B-3C6E9586873A}"/>
              </a:ext>
            </a:extLst>
          </p:cNvPr>
          <p:cNvSpPr txBox="1"/>
          <p:nvPr/>
        </p:nvSpPr>
        <p:spPr>
          <a:xfrm>
            <a:off x="5173579" y="1908353"/>
            <a:ext cx="5334000" cy="2939266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lvl="0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VII.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ELIGIBLE LISTS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6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Use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5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Canvassing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7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Certifications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“Rule of Three”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8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Examples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7" action="ppaction://hlinksldjump"/>
            </a:endParaRPr>
          </a:p>
          <a:p>
            <a:pPr marR="0" lvl="1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12" action="ppaction://hlinksldjump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2FC42-C05D-4FD9-BDF8-D5AC311664C4}"/>
              </a:ext>
            </a:extLst>
          </p:cNvPr>
          <p:cNvSpPr txBox="1"/>
          <p:nvPr/>
        </p:nvSpPr>
        <p:spPr>
          <a:xfrm>
            <a:off x="152400" y="1908353"/>
            <a:ext cx="5029200" cy="3847207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 action="ppaction://hlinksldjump"/>
              </a:rPr>
              <a:t>COMPETITIVE RECRUITMENT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14" action="ppaction://hlinksldjump"/>
            </a:endParaRP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Examination Announcements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16" action="ppaction://hlinksldjump"/>
            </a:endParaRP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Residence Requirements</a:t>
            </a:r>
          </a:p>
          <a:p>
            <a:pPr marL="1371600" lvl="2" indent="-457200" defTabSz="914378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Participation in Examination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16" action="ppaction://hlinksldjump"/>
            </a:endParaRPr>
          </a:p>
          <a:p>
            <a:pPr marL="1371600" lvl="2" indent="-457200" defTabSz="914378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Preference in Certification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16" action="ppaction://hlinksldjump"/>
            </a:endParaRPr>
          </a:p>
          <a:p>
            <a:pPr marL="1371600" lvl="2" indent="-457200" defTabSz="914378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Post-Appointment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VI.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EXAMINATIONS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19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Roles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12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Process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21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Types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21" action="ppaction://hlinksldjump"/>
            </a:endParaRPr>
          </a:p>
          <a:p>
            <a:pPr lvl="2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9" action="ppaction://hlinksldjump"/>
            </a:endParaRPr>
          </a:p>
        </p:txBody>
      </p:sp>
      <p:pic>
        <p:nvPicPr>
          <p:cNvPr id="2" name="b2">
            <a:hlinkClick r:id="" action="ppaction://media"/>
            <a:extLst>
              <a:ext uri="{FF2B5EF4-FFF2-40B4-BE49-F238E27FC236}">
                <a16:creationId xmlns:a16="http://schemas.microsoft.com/office/drawing/2014/main" id="{51EFCB2C-86EA-4FEA-9BF9-3C1E2701C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77000" y="5873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223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are written-test scores determined?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dirty="0">
                <a:hlinkClick r:id="rId5"/>
              </a:rPr>
              <a:t>RAW SCORE =</a:t>
            </a:r>
            <a:r>
              <a:rPr lang="en-US" sz="2400" i="1" dirty="0">
                <a:hlinkClick r:id="rId5"/>
              </a:rPr>
              <a:t> # of questions answered correctly</a:t>
            </a:r>
          </a:p>
          <a:p>
            <a:pPr>
              <a:buFontTx/>
              <a:buChar char="-"/>
            </a:pPr>
            <a:endParaRPr lang="en-US" sz="600" dirty="0">
              <a:hlinkClick r:id="rId5"/>
            </a:endParaRPr>
          </a:p>
          <a:p>
            <a:pPr>
              <a:buFontTx/>
              <a:buChar char="-"/>
            </a:pPr>
            <a:r>
              <a:rPr lang="en-US" sz="2400" dirty="0">
                <a:hlinkClick r:id="rId5"/>
              </a:rPr>
              <a:t>FINAL SCORE = </a:t>
            </a:r>
            <a:r>
              <a:rPr lang="en-US" sz="2400" i="1" dirty="0">
                <a:hlinkClick r:id="rId5"/>
              </a:rPr>
              <a:t>Raw score after band-score table is applied.</a:t>
            </a: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19">
            <a:hlinkClick r:id="" action="ppaction://media"/>
            <a:extLst>
              <a:ext uri="{FF2B5EF4-FFF2-40B4-BE49-F238E27FC236}">
                <a16:creationId xmlns:a16="http://schemas.microsoft.com/office/drawing/2014/main" id="{F63A1758-23A9-4A70-90D0-0B94C589E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6027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270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long does it take to get exam results?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odd">
            <a:hlinkClick r:id="" action="ppaction://media"/>
            <a:extLst>
              <a:ext uri="{FF2B5EF4-FFF2-40B4-BE49-F238E27FC236}">
                <a16:creationId xmlns:a16="http://schemas.microsoft.com/office/drawing/2014/main" id="{A604BABB-CD5A-493C-8429-3F6EBE40A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395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long does it take to get exam results?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6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90 to 120 days </a:t>
            </a:r>
            <a:endParaRPr lang="en-US" sz="2600" i="1" dirty="0">
              <a:hlinkClick r:id="rId5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Examinations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22">
            <a:hlinkClick r:id="" action="ppaction://media"/>
            <a:extLst>
              <a:ext uri="{FF2B5EF4-FFF2-40B4-BE49-F238E27FC236}">
                <a16:creationId xmlns:a16="http://schemas.microsoft.com/office/drawing/2014/main" id="{8CF1069A-DB01-412E-BA89-1FF0F7E62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1963" y="5729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5071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might someone get the same score on the OC and promo exams?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8959C40E-6110-46F9-AC40-2F2C24E4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5989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197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might someone get the same score on the OC and promo exams?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In band-scored promotion examinations, seniority credits are added to passing raw scores. </a:t>
            </a:r>
          </a:p>
          <a:p>
            <a:pPr>
              <a:buFontTx/>
              <a:buChar char="-"/>
            </a:pPr>
            <a:endParaRPr lang="en-US" sz="1600" i="1" dirty="0">
              <a:hlinkClick r:id="rId5"/>
            </a:endParaRPr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The combined total of a raw score and seniority credits could end up in the same score band as that raw score.</a:t>
            </a:r>
            <a:endParaRPr lang="en-US" sz="21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23">
            <a:hlinkClick r:id="" action="ppaction://media"/>
            <a:extLst>
              <a:ext uri="{FF2B5EF4-FFF2-40B4-BE49-F238E27FC236}">
                <a16:creationId xmlns:a16="http://schemas.microsoft.com/office/drawing/2014/main" id="{8C81FD31-604E-4A57-9D58-2C1292A70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91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Why are seniority credits not added to the final score?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odd">
            <a:hlinkClick r:id="" action="ppaction://media"/>
            <a:extLst>
              <a:ext uri="{FF2B5EF4-FFF2-40B4-BE49-F238E27FC236}">
                <a16:creationId xmlns:a16="http://schemas.microsoft.com/office/drawing/2014/main" id="{8F1F77DC-0E64-4D66-B080-B028A66C6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4201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Why are seniority credits not added to the final score?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The Civil Service Law requires that seniority be given due weight. </a:t>
            </a:r>
            <a:endParaRPr lang="en-US" sz="2400" i="1" dirty="0">
              <a:hlinkClick r:id="rId6"/>
            </a:endParaRPr>
          </a:p>
          <a:p>
            <a:pPr>
              <a:buFontTx/>
              <a:buChar char="-"/>
            </a:pPr>
            <a:endParaRPr lang="en-US" sz="600" i="1" dirty="0">
              <a:hlinkClick r:id="rId6"/>
            </a:endParaRPr>
          </a:p>
          <a:p>
            <a:pPr>
              <a:buFontTx/>
              <a:buChar char="-"/>
            </a:pPr>
            <a:r>
              <a:rPr lang="en-US" sz="2400" i="1" dirty="0">
                <a:hlinkClick r:id="rId6"/>
              </a:rPr>
              <a:t>Adding seniority credits to the final score would give undue weight to seniority.</a:t>
            </a: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25">
            <a:hlinkClick r:id="" action="ppaction://media"/>
            <a:extLst>
              <a:ext uri="{FF2B5EF4-FFF2-40B4-BE49-F238E27FC236}">
                <a16:creationId xmlns:a16="http://schemas.microsoft.com/office/drawing/2014/main" id="{5B7124D0-F756-40AD-AA7C-4F05C6CF8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736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can someone find out how their score was determined?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47CD45C4-2802-4085-831A-07D6BAF58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275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can someone find out how their score was determined?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An opportunity to conduct a computational review is provided for most civil service examinations. </a:t>
            </a:r>
          </a:p>
          <a:p>
            <a:pPr>
              <a:buFontTx/>
              <a:buChar char="-"/>
            </a:pPr>
            <a:endParaRPr lang="en-US" sz="600" i="1" dirty="0">
              <a:hlinkClick r:id="rId5"/>
            </a:endParaRPr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Typically, a written request must be submitted to local civil service within 10 days of receipt of score.</a:t>
            </a: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CF175-3096-4C64-82EB-490334F3A68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28">
            <a:hlinkClick r:id="" action="ppaction://media"/>
            <a:extLst>
              <a:ext uri="{FF2B5EF4-FFF2-40B4-BE49-F238E27FC236}">
                <a16:creationId xmlns:a16="http://schemas.microsoft.com/office/drawing/2014/main" id="{8F09BC6F-4B56-46D4-BE7F-183AA21A8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1313" y="5945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0896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</a:t>
            </a:r>
          </a:p>
        </p:txBody>
      </p:sp>
      <p:pic>
        <p:nvPicPr>
          <p:cNvPr id="3" name="b28">
            <a:hlinkClick r:id="" action="ppaction://media"/>
            <a:extLst>
              <a:ext uri="{FF2B5EF4-FFF2-40B4-BE49-F238E27FC236}">
                <a16:creationId xmlns:a16="http://schemas.microsoft.com/office/drawing/2014/main" id="{7ADF297A-616F-47CF-ADA2-ECEFF5E13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66925"/>
      </p:ext>
    </p:extLst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  <a:endParaRPr kumimoji="0" lang="en-US" sz="3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Recruitment</a:t>
            </a:r>
          </a:p>
        </p:txBody>
      </p:sp>
      <p:pic>
        <p:nvPicPr>
          <p:cNvPr id="3" name="b3">
            <a:hlinkClick r:id="" action="ppaction://media"/>
            <a:extLst>
              <a:ext uri="{FF2B5EF4-FFF2-40B4-BE49-F238E27FC236}">
                <a16:creationId xmlns:a16="http://schemas.microsoft.com/office/drawing/2014/main" id="{7D717323-FFBF-4FC9-88F2-152A35D6A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1225"/>
      </p:ext>
    </p:extLst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>
              <a:buNone/>
            </a:pPr>
            <a:r>
              <a:rPr lang="en-US" sz="2800" b="1" u="sng" dirty="0"/>
              <a:t>USE</a:t>
            </a:r>
          </a:p>
          <a:p>
            <a:endParaRPr lang="en-US" sz="700" u="sng" dirty="0"/>
          </a:p>
          <a:p>
            <a:r>
              <a:rPr lang="en-US" sz="2800" u="sng" dirty="0"/>
              <a:t>Duration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1 &lt; x &lt; 4 years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Determined by local civil service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100" dirty="0"/>
          </a:p>
          <a:p>
            <a:pPr marL="457200" lvl="1" indent="0">
              <a:buNone/>
            </a:pPr>
            <a:endParaRPr lang="en-US" sz="1100" dirty="0"/>
          </a:p>
          <a:p>
            <a:r>
              <a:rPr lang="en-US" sz="2800" u="sng" dirty="0"/>
              <a:t>Order of Use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Promotion list before open-competitive list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E3354-22E9-4962-BCA8-5AEE3C089610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30">
            <a:hlinkClick r:id="" action="ppaction://media"/>
            <a:extLst>
              <a:ext uri="{FF2B5EF4-FFF2-40B4-BE49-F238E27FC236}">
                <a16:creationId xmlns:a16="http://schemas.microsoft.com/office/drawing/2014/main" id="{4265767F-572C-4C06-97EE-2FA0B029C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338" y="584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258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can members of the public see eligible lists?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02F61-4AF0-42D2-9317-7E9BB4489A6B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odd">
            <a:hlinkClick r:id="" action="ppaction://media"/>
            <a:extLst>
              <a:ext uri="{FF2B5EF4-FFF2-40B4-BE49-F238E27FC236}">
                <a16:creationId xmlns:a16="http://schemas.microsoft.com/office/drawing/2014/main" id="{918E850E-F51E-454C-8E0A-E7AF33F94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1250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can members of the public see eligible lists?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The public can request to see an eligible list at the local civil service agency that announced the examination.</a:t>
            </a: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4DC25-7CBD-442F-B864-68319F02574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31">
            <a:hlinkClick r:id="" action="ppaction://media"/>
            <a:extLst>
              <a:ext uri="{FF2B5EF4-FFF2-40B4-BE49-F238E27FC236}">
                <a16:creationId xmlns:a16="http://schemas.microsoft.com/office/drawing/2014/main" id="{7BC72669-E44D-4956-ACA6-6AB94C88C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0827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28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>
              <a:buNone/>
            </a:pPr>
            <a:r>
              <a:rPr lang="en-US" sz="2800" b="1" u="sng" dirty="0"/>
              <a:t>CANVASSING</a:t>
            </a:r>
          </a:p>
          <a:p>
            <a:pPr marL="0" indent="0" algn="ctr">
              <a:buNone/>
            </a:pPr>
            <a:endParaRPr lang="en-US" sz="1050" b="1" u="sng" dirty="0"/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Not required by </a:t>
            </a:r>
            <a:r>
              <a:rPr lang="en-US" sz="2400" dirty="0">
                <a:solidFill>
                  <a:prstClr val="black"/>
                </a:solidFill>
                <a:hlinkClick r:id="rId5"/>
              </a:rPr>
              <a:t>Civil Service Law </a:t>
            </a:r>
            <a:r>
              <a:rPr lang="en-US" sz="2400" dirty="0">
                <a:solidFill>
                  <a:prstClr val="black"/>
                </a:solidFill>
              </a:rPr>
              <a:t>or rules</a:t>
            </a:r>
          </a:p>
          <a:p>
            <a:pPr lvl="0"/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Conducted to assess candidates’ interest in a position</a:t>
            </a:r>
          </a:p>
          <a:p>
            <a:pPr lvl="0"/>
            <a:endParaRPr lang="en-US" sz="105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May be conducted by the civil service agency or the Appointing Authority (determination of the Civil Service Agency) </a:t>
            </a:r>
          </a:p>
          <a:p>
            <a:pPr lvl="0"/>
            <a:endParaRPr lang="en-US" sz="105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Rules prescribe effect of non-response to canvass on candidates’ eligibility for appointment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057C6-00C9-479B-9F7A-702C1D38197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32">
            <a:hlinkClick r:id="" action="ppaction://media"/>
            <a:extLst>
              <a:ext uri="{FF2B5EF4-FFF2-40B4-BE49-F238E27FC236}">
                <a16:creationId xmlns:a16="http://schemas.microsoft.com/office/drawing/2014/main" id="{DF85040E-BC8E-48E3-8D6C-4BCCBE1C0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401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01449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>
              <a:buNone/>
            </a:pPr>
            <a:r>
              <a:rPr lang="en-US" sz="2800" b="1" u="sng" dirty="0"/>
              <a:t>CERTIFICATIONS</a:t>
            </a:r>
          </a:p>
          <a:p>
            <a:pPr marL="0" indent="0" algn="ctr">
              <a:buNone/>
            </a:pPr>
            <a:endParaRPr lang="en-US" sz="1200" b="1" u="sng" dirty="0"/>
          </a:p>
          <a:p>
            <a:pPr lvl="0">
              <a:buNone/>
            </a:pPr>
            <a:r>
              <a:rPr lang="en-US" sz="2400" dirty="0">
                <a:solidFill>
                  <a:prstClr val="black"/>
                </a:solidFill>
              </a:rPr>
              <a:t>An extraction from the eligible list of candidates eligible and interested in appointment. </a:t>
            </a:r>
          </a:p>
          <a:p>
            <a:pPr lvl="0">
              <a:buNone/>
            </a:pPr>
            <a:endParaRPr lang="en-US" sz="105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en-US" sz="2400" dirty="0">
                <a:solidFill>
                  <a:prstClr val="black"/>
                </a:solidFill>
              </a:rPr>
              <a:t>Model Rule </a:t>
            </a:r>
          </a:p>
          <a:p>
            <a:pPr lvl="0">
              <a:buNone/>
            </a:pPr>
            <a:r>
              <a:rPr lang="en-US" sz="2400" dirty="0">
                <a:solidFill>
                  <a:prstClr val="black"/>
                </a:solidFill>
              </a:rPr>
              <a:t>-   30 days in duration* </a:t>
            </a:r>
          </a:p>
          <a:p>
            <a:pPr lvl="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Once the certification is expired, no appointments except from new certification</a:t>
            </a:r>
          </a:p>
          <a:p>
            <a:pPr lvl="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No obligation to appoint; can leave vacant</a:t>
            </a:r>
          </a:p>
          <a:p>
            <a:pPr marL="0" lvl="0" indent="0">
              <a:buNone/>
            </a:pPr>
            <a:endParaRPr lang="en-US" sz="10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1800" dirty="0"/>
              <a:t>*“</a:t>
            </a:r>
            <a:r>
              <a:rPr lang="en-US" sz="1800" i="1" dirty="0"/>
              <a:t>The Commission, for good cause shown, may extend a certification up to a maximum of sixty days upon request of an appointing authority.”</a:t>
            </a:r>
          </a:p>
          <a:p>
            <a:pPr marL="0" lvl="0" indent="0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57CDC-E8D4-4469-8CAF-575FDA85CFDC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34">
            <a:hlinkClick r:id="" action="ppaction://media"/>
            <a:extLst>
              <a:ext uri="{FF2B5EF4-FFF2-40B4-BE49-F238E27FC236}">
                <a16:creationId xmlns:a16="http://schemas.microsoft.com/office/drawing/2014/main" id="{2F44E144-840D-4F82-94A5-C216B9A9E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4050" y="6186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9819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What happens if I change my address?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1D0C6E68-8EFE-4894-8AA0-5127FBD6E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645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What happens if I change my address?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/>
              <a:t>Report change to civil service.</a:t>
            </a:r>
          </a:p>
          <a:p>
            <a:pPr>
              <a:buFontTx/>
              <a:buChar char="-"/>
            </a:pPr>
            <a:endParaRPr lang="en-US" sz="2400" i="1" dirty="0"/>
          </a:p>
          <a:p>
            <a:pPr>
              <a:buFontTx/>
              <a:buChar char="-"/>
            </a:pPr>
            <a:r>
              <a:rPr lang="en-US" sz="2400" i="1" dirty="0"/>
              <a:t>Be aware of possible impact of moving</a:t>
            </a:r>
            <a:r>
              <a:rPr lang="en-US" sz="2100" i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6400F9EE">
            <a:hlinkClick r:id="" action="ppaction://media"/>
            <a:extLst>
              <a:ext uri="{FF2B5EF4-FFF2-40B4-BE49-F238E27FC236}">
                <a16:creationId xmlns:a16="http://schemas.microsoft.com/office/drawing/2014/main" id="{7E174546-3ED5-4B6E-8861-13564937C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5944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4782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Who can be considered for appointment from a civil service eligible list?</a:t>
            </a:r>
          </a:p>
          <a:p>
            <a:pPr marL="0" indent="0">
              <a:buNone/>
            </a:pPr>
            <a:endParaRPr lang="en-US" sz="21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faq odd">
            <a:hlinkClick r:id="" action="ppaction://media"/>
            <a:extLst>
              <a:ext uri="{FF2B5EF4-FFF2-40B4-BE49-F238E27FC236}">
                <a16:creationId xmlns:a16="http://schemas.microsoft.com/office/drawing/2014/main" id="{FA2FF936-D9E0-4E36-83BD-62A052EF6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390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Who can be considered for appointment from a civil service eligible list?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All candidates at the highest score are immediately eligible for consideration.</a:t>
            </a:r>
          </a:p>
          <a:p>
            <a:pPr>
              <a:buFontTx/>
              <a:buChar char="-"/>
            </a:pPr>
            <a:endParaRPr lang="en-US" sz="600" i="1" dirty="0">
              <a:hlinkClick r:id="rId5"/>
            </a:endParaRPr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How many candidates at lower scores can be considered is determined by the …</a:t>
            </a:r>
          </a:p>
          <a:p>
            <a:pPr lvl="1">
              <a:buFontTx/>
              <a:buChar char="-"/>
            </a:pPr>
            <a:r>
              <a:rPr lang="en-US" sz="2100" i="1" dirty="0">
                <a:hlinkClick r:id="rId5"/>
              </a:rPr>
              <a:t>distribution of scores &amp;</a:t>
            </a:r>
          </a:p>
          <a:p>
            <a:pPr lvl="1">
              <a:buFontTx/>
              <a:buChar char="-"/>
            </a:pPr>
            <a:r>
              <a:rPr lang="en-US" sz="2100" i="1" dirty="0">
                <a:hlinkClick r:id="rId5"/>
              </a:rPr>
              <a:t>number of vacancies.</a:t>
            </a:r>
            <a:endParaRPr lang="en-US" sz="21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38">
            <a:hlinkClick r:id="" action="ppaction://media"/>
            <a:extLst>
              <a:ext uri="{FF2B5EF4-FFF2-40B4-BE49-F238E27FC236}">
                <a16:creationId xmlns:a16="http://schemas.microsoft.com/office/drawing/2014/main" id="{97A02C90-429B-4137-9552-5C24655E7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525" y="599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944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       “</a:t>
            </a:r>
            <a:r>
              <a:rPr lang="en-US" b="1" u="sng" dirty="0"/>
              <a:t>RULE OF THREE</a:t>
            </a:r>
            <a:r>
              <a:rPr lang="en-US" b="1" dirty="0"/>
              <a:t>”</a:t>
            </a:r>
            <a:r>
              <a:rPr lang="en-US" dirty="0"/>
              <a:t> </a:t>
            </a:r>
            <a:r>
              <a:rPr lang="en-US" sz="2000" dirty="0">
                <a:hlinkClick r:id="rId5"/>
              </a:rPr>
              <a:t>CSL §61</a:t>
            </a:r>
            <a:endParaRPr lang="en-US" sz="1800" b="1" u="sng" dirty="0"/>
          </a:p>
          <a:p>
            <a:endParaRPr lang="en-US" sz="900" dirty="0"/>
          </a:p>
          <a:p>
            <a:r>
              <a:rPr lang="en-US" sz="2400" dirty="0"/>
              <a:t>Selection from among 3 highest candidates willing to accept appointment</a:t>
            </a:r>
          </a:p>
          <a:p>
            <a:endParaRPr lang="en-US" sz="1050" dirty="0"/>
          </a:p>
          <a:p>
            <a:r>
              <a:rPr lang="en-US" sz="2400" dirty="0"/>
              <a:t>Includes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Candidate ranked #1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Candidate ranked #2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Candidate ranked #3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Everyone whose final rating equals the score of the candidate ranked #3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A4566-67C0-4835-A966-01C6AE1742CA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39">
            <a:hlinkClick r:id="" action="ppaction://media"/>
            <a:extLst>
              <a:ext uri="{FF2B5EF4-FFF2-40B4-BE49-F238E27FC236}">
                <a16:creationId xmlns:a16="http://schemas.microsoft.com/office/drawing/2014/main" id="{83B8299C-4368-4C81-9328-4993B10B3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7500" y="6138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4363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EXAMINATION ANNOUNCEMENTS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32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dirty="0"/>
              <a:t>Minimum qualifications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dirty="0"/>
              <a:t>Subjects of examination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dirty="0"/>
              <a:t>Advertisement per local rules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2.4">
            <a:hlinkClick r:id="" action="ppaction://media"/>
            <a:extLst>
              <a:ext uri="{FF2B5EF4-FFF2-40B4-BE49-F238E27FC236}">
                <a16:creationId xmlns:a16="http://schemas.microsoft.com/office/drawing/2014/main" id="{10D000BE-C178-4DB4-B310-7BB8AE2F1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8575" y="6042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</a:t>
            </a:r>
            <a:r>
              <a:rPr lang="en-US" b="1" u="sng" dirty="0"/>
              <a:t>EXAMPLE #1</a:t>
            </a:r>
            <a:endParaRPr lang="en-US" sz="1800" b="1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8E2B7F-A1D5-4FD1-B2ED-46844FCA112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4724400" cy="3962400"/>
          </a:xfrm>
          <a:prstGeom prst="rect">
            <a:avLst/>
          </a:prstGeom>
          <a:solidFill>
            <a:schemeClr val="folHlink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1. Lela Williams	93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2. Javier Ortega	92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3. Padma Kumar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4. </a:t>
            </a:r>
            <a:r>
              <a:rPr lang="en-US">
                <a:solidFill>
                  <a:schemeClr val="bg2"/>
                </a:solidFill>
              </a:rPr>
              <a:t>Grace Yang	</a:t>
            </a:r>
            <a:r>
              <a:rPr lang="en-US" dirty="0">
                <a:solidFill>
                  <a:schemeClr val="bg2"/>
                </a:solidFill>
              </a:rPr>
              <a:t>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5. Andrew Murray 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6. Terrance Watts	85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7. Marie Guzman	80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93D731-C541-4595-A00B-72C52F08170C}"/>
              </a:ext>
            </a:extLst>
          </p:cNvPr>
          <p:cNvSpPr txBox="1">
            <a:spLocks noChangeArrowheads="1"/>
          </p:cNvSpPr>
          <p:nvPr/>
        </p:nvSpPr>
        <p:spPr>
          <a:xfrm>
            <a:off x="5638800" y="3137429"/>
            <a:ext cx="35052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sz="4000" b="1" dirty="0"/>
              <a:t>Who is reachable?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B24D6-BB40-47FE-B997-9157938E2E9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39">
            <a:hlinkClick r:id="" action="ppaction://media"/>
            <a:extLst>
              <a:ext uri="{FF2B5EF4-FFF2-40B4-BE49-F238E27FC236}">
                <a16:creationId xmlns:a16="http://schemas.microsoft.com/office/drawing/2014/main" id="{3656EE82-1844-4CC6-8902-9522EFB1F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034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40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</a:t>
            </a:r>
            <a:r>
              <a:rPr lang="en-US" b="1" u="sng" dirty="0"/>
              <a:t>POINT-SCORED</a:t>
            </a:r>
            <a:endParaRPr lang="en-US" sz="1800" b="1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8E2B7F-A1D5-4FD1-B2ED-46844FCA112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4724400" cy="3962400"/>
          </a:xfrm>
          <a:prstGeom prst="rect">
            <a:avLst/>
          </a:prstGeom>
          <a:solidFill>
            <a:schemeClr val="folHlink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1. Lela Williams	93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2. Javier Ortega	92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3. Padma Kumar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4. Grace Yang	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5. Andrew Murray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6. Terrance Watts	85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7. Marie Guzman	80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94EB96ED-75D8-4B59-8DD9-6B5556CF9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4114800"/>
            <a:ext cx="47244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591C4-521E-4765-93E6-B25E901C246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41">
            <a:hlinkClick r:id="" action="ppaction://media"/>
            <a:extLst>
              <a:ext uri="{FF2B5EF4-FFF2-40B4-BE49-F238E27FC236}">
                <a16:creationId xmlns:a16="http://schemas.microsoft.com/office/drawing/2014/main" id="{B5DB199D-8140-4E1F-96A8-95E7AB56F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6488" y="5897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043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</a:t>
            </a:r>
            <a:r>
              <a:rPr lang="en-US" b="1" u="sng" dirty="0"/>
              <a:t>EXAMPLE #2</a:t>
            </a:r>
            <a:endParaRPr lang="en-US" sz="1800" b="1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8E2B7F-A1D5-4FD1-B2ED-46844FCA112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4724400" cy="3962400"/>
          </a:xfrm>
          <a:prstGeom prst="rect">
            <a:avLst/>
          </a:prstGeom>
          <a:solidFill>
            <a:schemeClr val="folHlink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1. Lela Williams	93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2. Javier Ortega	92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3. Padma Kumar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4. Grace Yang	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5. Andrew Murray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6. Terrance Watts	85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7. Marie Guzman	80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93D731-C541-4595-A00B-72C52F08170C}"/>
              </a:ext>
            </a:extLst>
          </p:cNvPr>
          <p:cNvSpPr txBox="1">
            <a:spLocks noChangeArrowheads="1"/>
          </p:cNvSpPr>
          <p:nvPr/>
        </p:nvSpPr>
        <p:spPr>
          <a:xfrm>
            <a:off x="5638800" y="3137429"/>
            <a:ext cx="35052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sz="4000" b="1" dirty="0"/>
              <a:t>What if there are 2 vacancies?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B24D6-BB40-47FE-B997-9157938E2E9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41">
            <a:hlinkClick r:id="" action="ppaction://media"/>
            <a:extLst>
              <a:ext uri="{FF2B5EF4-FFF2-40B4-BE49-F238E27FC236}">
                <a16:creationId xmlns:a16="http://schemas.microsoft.com/office/drawing/2014/main" id="{EB6DABD9-2243-4B5D-97B1-00D6617A8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27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722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</a:t>
            </a:r>
            <a:r>
              <a:rPr lang="en-US" b="1" u="sng" dirty="0"/>
              <a:t>2 VACANCIES</a:t>
            </a:r>
            <a:endParaRPr lang="en-US" sz="1800" b="1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8E2B7F-A1D5-4FD1-B2ED-46844FCA112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4724400" cy="3962400"/>
          </a:xfrm>
          <a:prstGeom prst="rect">
            <a:avLst/>
          </a:prstGeom>
          <a:solidFill>
            <a:schemeClr val="folHlink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1. Lela Williams	93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2. Javier Ortega	92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3. Padma Kumar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4. Grace Yang	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5. Andrew Murray	89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6. Terrance Watts	85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7. Marie Guzman	80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94EB96ED-75D8-4B59-8DD9-6B5556CF9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306094"/>
            <a:ext cx="47244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591C4-521E-4765-93E6-B25E901C246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D792FB-7F1A-4E2F-8809-4104F72B253D}"/>
              </a:ext>
            </a:extLst>
          </p:cNvPr>
          <p:cNvSpPr/>
          <p:nvPr/>
        </p:nvSpPr>
        <p:spPr>
          <a:xfrm>
            <a:off x="762000" y="4114800"/>
            <a:ext cx="4572000" cy="111283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A187D26-EC4F-42C6-A945-0EC2AE783F7A}"/>
              </a:ext>
            </a:extLst>
          </p:cNvPr>
          <p:cNvSpPr txBox="1">
            <a:spLocks noChangeArrowheads="1"/>
          </p:cNvSpPr>
          <p:nvPr/>
        </p:nvSpPr>
        <p:spPr>
          <a:xfrm>
            <a:off x="5638800" y="4114800"/>
            <a:ext cx="35052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b="1" dirty="0"/>
              <a:t>ONLY FOR 2</a:t>
            </a:r>
            <a:r>
              <a:rPr lang="en-US" b="1" baseline="30000" dirty="0"/>
              <a:t>nd</a:t>
            </a:r>
            <a:r>
              <a:rPr lang="en-US" b="1" dirty="0"/>
              <a:t> VACANCY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4E8C6E6-603D-402E-9967-3847B56503FA}"/>
              </a:ext>
            </a:extLst>
          </p:cNvPr>
          <p:cNvSpPr/>
          <p:nvPr/>
        </p:nvSpPr>
        <p:spPr>
          <a:xfrm rot="10800000">
            <a:off x="5486400" y="4343400"/>
            <a:ext cx="381000" cy="53340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.43">
            <a:hlinkClick r:id="" action="ppaction://media"/>
            <a:extLst>
              <a:ext uri="{FF2B5EF4-FFF2-40B4-BE49-F238E27FC236}">
                <a16:creationId xmlns:a16="http://schemas.microsoft.com/office/drawing/2014/main" id="{CDDEE187-8AD1-4D7C-B4C3-946ECF462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6850" y="5776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494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510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Why are people with the same score ranked differently?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F5D26174-B995-4556-A244-5FB8E92ED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751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903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Why are people with the same score ranked differently?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Civil Service Law </a:t>
            </a:r>
            <a:r>
              <a:rPr lang="en-US" sz="2400" i="1" dirty="0"/>
              <a:t>requires that everyone whose name is listed on the eligible list have a distinct ranking. </a:t>
            </a:r>
          </a:p>
          <a:p>
            <a:pPr>
              <a:buFontTx/>
              <a:buChar char="-"/>
            </a:pPr>
            <a:endParaRPr lang="en-US" sz="600" i="1" dirty="0"/>
          </a:p>
          <a:p>
            <a:pPr>
              <a:buFontTx/>
              <a:buChar char="-"/>
            </a:pPr>
            <a:r>
              <a:rPr lang="en-US" sz="2400" i="1" dirty="0"/>
              <a:t>Ties must be broken on an impartial basis </a:t>
            </a:r>
          </a:p>
          <a:p>
            <a:pPr>
              <a:buFontTx/>
              <a:buChar char="-"/>
            </a:pPr>
            <a:endParaRPr lang="en-US" sz="600" i="1" dirty="0"/>
          </a:p>
          <a:p>
            <a:pPr>
              <a:buFontTx/>
              <a:buChar char="-"/>
            </a:pPr>
            <a:r>
              <a:rPr lang="en-US" sz="2400" i="1" dirty="0">
                <a:hlinkClick r:id="rId6"/>
              </a:rPr>
              <a:t>Local rules provide that candidates on an eligible list be ranked.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44">
            <a:hlinkClick r:id="" action="ppaction://media"/>
            <a:extLst>
              <a:ext uri="{FF2B5EF4-FFF2-40B4-BE49-F238E27FC236}">
                <a16:creationId xmlns:a16="http://schemas.microsoft.com/office/drawing/2014/main" id="{4C070B56-88DA-479B-B4F6-5C8F2D708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2522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</a:t>
            </a:r>
            <a:r>
              <a:rPr lang="en-US" b="1" u="sng" dirty="0"/>
              <a:t>EXAMPLE #3</a:t>
            </a:r>
            <a:endParaRPr lang="en-US" sz="1800" b="1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8E2B7F-A1D5-4FD1-B2ED-46844FCA112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4724400" cy="3962400"/>
          </a:xfrm>
          <a:prstGeom prst="rect">
            <a:avLst/>
          </a:prstGeom>
          <a:solidFill>
            <a:schemeClr val="folHlink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1. Lela Williams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2. Javier Ortega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3. Padma Kumar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4. Grace Yang	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5. Andrew Murray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6. Terrance Watts	85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</a:rPr>
              <a:t>7. Marie Guzman	80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93D731-C541-4595-A00B-72C52F08170C}"/>
              </a:ext>
            </a:extLst>
          </p:cNvPr>
          <p:cNvSpPr txBox="1">
            <a:spLocks noChangeArrowheads="1"/>
          </p:cNvSpPr>
          <p:nvPr/>
        </p:nvSpPr>
        <p:spPr>
          <a:xfrm>
            <a:off x="5638800" y="3137429"/>
            <a:ext cx="35052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sz="4000" b="1" dirty="0"/>
              <a:t>Who is reachable?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1AE30-5612-4B29-B80D-A9178837E2C5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45">
            <a:hlinkClick r:id="" action="ppaction://media"/>
            <a:extLst>
              <a:ext uri="{FF2B5EF4-FFF2-40B4-BE49-F238E27FC236}">
                <a16:creationId xmlns:a16="http://schemas.microsoft.com/office/drawing/2014/main" id="{14EB4F4C-52D5-4523-86AE-B89B5B0E7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27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3400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00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</a:t>
            </a:r>
            <a:r>
              <a:rPr lang="en-US" b="1" u="sng" dirty="0"/>
              <a:t>BAND-SCORED</a:t>
            </a:r>
            <a:endParaRPr lang="en-US" sz="1800" b="1" u="sng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8E2B7F-A1D5-4FD1-B2ED-46844FCA112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4724400" cy="3962400"/>
          </a:xfrm>
          <a:prstGeom prst="rect">
            <a:avLst/>
          </a:prstGeom>
          <a:solidFill>
            <a:schemeClr val="folHlink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1. Lela Williams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2. Javier Ortega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3. Padma Kumar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4. Grace Yang		90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5. Andrew Murray	90 </a:t>
            </a:r>
            <a:endParaRPr lang="en-US" dirty="0">
              <a:solidFill>
                <a:schemeClr val="bg2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6. Terrance Watts	85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accent4"/>
                </a:solidFill>
              </a:rPr>
              <a:t>7. Marie Guzman	80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13A91EF-3A2C-4E41-A317-7EE2DB423A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287963"/>
            <a:ext cx="47244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C1D2E-B461-4891-886C-4426A8171B7E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2.47">
            <a:hlinkClick r:id="" action="ppaction://media"/>
            <a:extLst>
              <a:ext uri="{FF2B5EF4-FFF2-40B4-BE49-F238E27FC236}">
                <a16:creationId xmlns:a16="http://schemas.microsoft.com/office/drawing/2014/main" id="{01541A0E-F5E5-408E-A44F-E98D8E892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1963" y="584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872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Why are tests band-scored?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faq odd">
            <a:hlinkClick r:id="" action="ppaction://media"/>
            <a:extLst>
              <a:ext uri="{FF2B5EF4-FFF2-40B4-BE49-F238E27FC236}">
                <a16:creationId xmlns:a16="http://schemas.microsoft.com/office/drawing/2014/main" id="{0B640B88-7B01-4FAE-AAAA-A837B1FCC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4852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Why are tests band-scored?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Band scoring considerably opens the field of candidates who can be considered for appointment. </a:t>
            </a:r>
          </a:p>
          <a:p>
            <a:pPr>
              <a:buFontTx/>
              <a:buChar char="-"/>
            </a:pPr>
            <a:endParaRPr lang="en-US" sz="1400" i="1" dirty="0">
              <a:hlinkClick r:id="rId5"/>
            </a:endParaRPr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Band scoring provides a more realistic assessment of a candidate's performance on written tests than does point scoring.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9D9C-50BB-4344-833A-22D423744EA7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Lists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48">
            <a:hlinkClick r:id="" action="ppaction://media"/>
            <a:extLst>
              <a:ext uri="{FF2B5EF4-FFF2-40B4-BE49-F238E27FC236}">
                <a16:creationId xmlns:a16="http://schemas.microsoft.com/office/drawing/2014/main" id="{EDC7E8CE-D150-44E5-A360-040D30B67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802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6601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RESIDENCE REQUIREMENTS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dirty="0"/>
              <a:t>PARTICIPATION IN EXAMINATION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 dirty="0">
                <a:hlinkClick r:id="rId5"/>
              </a:rPr>
              <a:t>Section 23(4-a) Civil Service Law</a:t>
            </a:r>
            <a:endParaRPr lang="en-US" sz="2800" dirty="0"/>
          </a:p>
          <a:p>
            <a:pPr>
              <a:lnSpc>
                <a:spcPct val="90000"/>
              </a:lnSpc>
              <a:buFontTx/>
              <a:buChar char="-"/>
            </a:pPr>
            <a:endParaRPr lang="en-US" sz="12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 dirty="0"/>
              <a:t>Local rules may require applicant to have been a resident at time of application or examination as well as a prescribed duration prior thereto.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sz="1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 dirty="0"/>
              <a:t>Requirement may be suspended or reduced for recruitment difficulty at the discretion of local civil service.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3A35D34-64DD-4051-BB23-3E5FBEBFAF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5">
            <a:hlinkClick r:id="" action="ppaction://media"/>
            <a:extLst>
              <a:ext uri="{FF2B5EF4-FFF2-40B4-BE49-F238E27FC236}">
                <a16:creationId xmlns:a16="http://schemas.microsoft.com/office/drawing/2014/main" id="{290B7113-C186-4A3A-BE4F-1E2103EAF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6035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724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73586"/>
            <a:ext cx="8839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of Part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71A93-A499-4D3B-903A-BA44D3EE2E26}"/>
              </a:ext>
            </a:extLst>
          </p:cNvPr>
          <p:cNvSpPr txBox="1"/>
          <p:nvPr/>
        </p:nvSpPr>
        <p:spPr>
          <a:xfrm>
            <a:off x="-114300" y="5181600"/>
            <a:ext cx="9372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continues in Part 3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Probation, Discipline, Non-Permanent Appointments, Other Transactions, Layoffs, Records</a:t>
            </a:r>
          </a:p>
        </p:txBody>
      </p:sp>
      <p:pic>
        <p:nvPicPr>
          <p:cNvPr id="2" name="b49">
            <a:hlinkClick r:id="" action="ppaction://media"/>
            <a:extLst>
              <a:ext uri="{FF2B5EF4-FFF2-40B4-BE49-F238E27FC236}">
                <a16:creationId xmlns:a16="http://schemas.microsoft.com/office/drawing/2014/main" id="{51394392-9F24-4300-B9C5-9C6F9F7D6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3715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40368" y="1166018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If I am having trouble finding employees, can I recruit from other counties?</a:t>
            </a:r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BCD078C-0812-41BE-BA8E-6978186F3C8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aq odd">
            <a:hlinkClick r:id="" action="ppaction://media"/>
            <a:extLst>
              <a:ext uri="{FF2B5EF4-FFF2-40B4-BE49-F238E27FC236}">
                <a16:creationId xmlns:a16="http://schemas.microsoft.com/office/drawing/2014/main" id="{2DED2570-9619-4C53-9FBF-84EB85D97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35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7857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32347" y="1166018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If I am having trouble finding employees, can I recruit from other counties?</a:t>
            </a:r>
          </a:p>
          <a:p>
            <a:pPr>
              <a:buFontTx/>
              <a:buChar char="-"/>
            </a:pPr>
            <a:endParaRPr lang="en-US" sz="2400" i="1" dirty="0"/>
          </a:p>
          <a:p>
            <a:pPr>
              <a:buFontTx/>
              <a:buChar char="-"/>
            </a:pPr>
            <a:r>
              <a:rPr lang="en-US" sz="2800" i="1" dirty="0"/>
              <a:t>Potentially, yes. </a:t>
            </a:r>
            <a:r>
              <a:rPr lang="en-US" sz="2800" i="1" dirty="0">
                <a:hlinkClick r:id="rId5"/>
              </a:rPr>
              <a:t>Talk with your civil service agency </a:t>
            </a:r>
            <a:r>
              <a:rPr lang="en-US" sz="2800" i="1" dirty="0"/>
              <a:t>about allowing residents of neighboring counties to qualify for the examination.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16B5FD-AB34-4ABF-8382-9BF9705DB62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.7">
            <a:hlinkClick r:id="" action="ppaction://media"/>
            <a:extLst>
              <a:ext uri="{FF2B5EF4-FFF2-40B4-BE49-F238E27FC236}">
                <a16:creationId xmlns:a16="http://schemas.microsoft.com/office/drawing/2014/main" id="{5F7E84D0-25CA-4587-AA9A-6CED25A3E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9588" y="597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3856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6601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RESIDENCE REQUIREMENTS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dirty="0"/>
              <a:t>PREFERENCE IN CERTIFICATION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>
              <a:lnSpc>
                <a:spcPct val="90000"/>
              </a:lnSpc>
            </a:pPr>
            <a:r>
              <a:rPr lang="en-US" sz="2800" dirty="0"/>
              <a:t>Local agency may require that residents be certified first for appointment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800" dirty="0"/>
              <a:t>Preference in certification not be extended to appointments from promotion lists</a:t>
            </a:r>
          </a:p>
          <a:p>
            <a:pPr>
              <a:lnSpc>
                <a:spcPct val="90000"/>
              </a:lnSpc>
            </a:pPr>
            <a:endParaRPr lang="en-US" sz="1050" dirty="0"/>
          </a:p>
          <a:p>
            <a:pPr>
              <a:lnSpc>
                <a:spcPct val="90000"/>
              </a:lnSpc>
            </a:pPr>
            <a:r>
              <a:rPr lang="en-US" sz="2800" dirty="0"/>
              <a:t>Once residents have been exhausted, certifications shall be made from the whole eligible list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56B2B-0057-4F3E-B84D-8EC9BF78F5EB}"/>
              </a:ext>
            </a:extLst>
          </p:cNvPr>
          <p:cNvSpPr txBox="1"/>
          <p:nvPr/>
        </p:nvSpPr>
        <p:spPr>
          <a:xfrm>
            <a:off x="6934200" y="1737518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2CA9FAA-29B5-48BD-97A4-5380F3DEA74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8">
            <a:hlinkClick r:id="" action="ppaction://media"/>
            <a:extLst>
              <a:ext uri="{FF2B5EF4-FFF2-40B4-BE49-F238E27FC236}">
                <a16:creationId xmlns:a16="http://schemas.microsoft.com/office/drawing/2014/main" id="{226C0F35-398E-4B88-8D7D-98C9CB883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6035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1382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1166018"/>
            <a:ext cx="88773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Can I appoint a provisional if I run out of residents?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647CBB-5926-4BD0-BEF7-0AAB753E0B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518160"/>
            <a:ext cx="8229600" cy="762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  <a:b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Recruitment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FE92A3CE-6029-469F-9A24-D9FA09369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35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141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Branded_Powerpoint_Template Body</Template>
  <TotalTime>32297</TotalTime>
  <Words>1892</Words>
  <Application>Microsoft Office PowerPoint</Application>
  <PresentationFormat>On-screen Show (4:3)</PresentationFormat>
  <Paragraphs>529</Paragraphs>
  <Slides>50</Slides>
  <Notes>50</Notes>
  <HiddenSlides>0</HiddenSlides>
  <MMClips>50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Calibri</vt:lpstr>
      <vt:lpstr>Courier New</vt:lpstr>
      <vt:lpstr>Garamond</vt:lpstr>
      <vt:lpstr>Times New Roman</vt:lpstr>
      <vt:lpstr>Wingdings</vt:lpstr>
      <vt:lpstr>Content Master</vt:lpstr>
      <vt:lpstr>Cover Master</vt:lpstr>
      <vt:lpstr>Section Master</vt:lpstr>
      <vt:lpstr>2_Custom Design</vt:lpstr>
      <vt:lpstr>1_Cover Master</vt:lpstr>
      <vt:lpstr>1_Section Master</vt:lpstr>
      <vt:lpstr>6_Content Master</vt:lpstr>
      <vt:lpstr>1_Content Master</vt:lpstr>
      <vt:lpstr>3_Content Master</vt:lpstr>
      <vt:lpstr>PowerPoint Presentation</vt:lpstr>
      <vt:lpstr>PowerPoint Presentation</vt:lpstr>
      <vt:lpstr>PowerPoint Presentation</vt:lpstr>
      <vt:lpstr>Civil Service 101 Competitive Recruitment</vt:lpstr>
      <vt:lpstr>Civil Service 101 Competitive Recruitment (cont’d)</vt:lpstr>
      <vt:lpstr>Civil Service 101 Competitive Recruitment (cont’d)</vt:lpstr>
      <vt:lpstr>Civil Service 101 Competitive Recruitment (cont’d)</vt:lpstr>
      <vt:lpstr>Civil Service 101 Competitive Recruitment (cont’d)</vt:lpstr>
      <vt:lpstr>Civil Service 101 Competitive Recruitment (cont’d)</vt:lpstr>
      <vt:lpstr>Civil Service 101 Competitive Recruitment (cont’d)</vt:lpstr>
      <vt:lpstr>Civil Service 101 Competitive Recruitment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NYS - DCS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P2 Test</dc:creator>
  <cp:lastModifiedBy>Hensel, Stephen (CS)</cp:lastModifiedBy>
  <cp:revision>1411</cp:revision>
  <cp:lastPrinted>2021-06-22T07:45:53Z</cp:lastPrinted>
  <dcterms:created xsi:type="dcterms:W3CDTF">1998-04-03T19:46:34Z</dcterms:created>
  <dcterms:modified xsi:type="dcterms:W3CDTF">2023-01-03T21:08:26Z</dcterms:modified>
</cp:coreProperties>
</file>